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3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86388" autoAdjust="0"/>
  </p:normalViewPr>
  <p:slideViewPr>
    <p:cSldViewPr snapToGrid="0">
      <p:cViewPr varScale="1">
        <p:scale>
          <a:sx n="63" d="100"/>
          <a:sy n="63" d="100"/>
        </p:scale>
        <p:origin x="84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1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33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8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978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45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356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60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83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04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42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01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ACD10-3AE9-4074-ACB4-5D93D37AC000}" type="datetimeFigureOut">
              <a:rPr lang="ru-RU" smtClean="0"/>
              <a:t>10.06.2024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745C8-B866-4275-9E00-F32C531F2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96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5278" y="290946"/>
            <a:ext cx="8055027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Отчётно-выборное собрание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 Спасской территориальной организацией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 Общероссийского Профсоюза образования</a:t>
            </a:r>
          </a:p>
          <a:p>
            <a:pPr algn="ctr"/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6537" y="4779818"/>
            <a:ext cx="6128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i="1" u="sng" dirty="0" smtClean="0">
                <a:solidFill>
                  <a:srgbClr val="002060"/>
                </a:solidFill>
              </a:rPr>
              <a:t>Рыбакова Людмила Сергеевна,</a:t>
            </a:r>
          </a:p>
          <a:p>
            <a:pPr algn="r"/>
            <a:r>
              <a:rPr lang="ru-RU" b="1" i="1" dirty="0" smtClean="0">
                <a:solidFill>
                  <a:srgbClr val="002060"/>
                </a:solidFill>
              </a:rPr>
              <a:t> председатель Спасской территориальной организацией</a:t>
            </a:r>
          </a:p>
          <a:p>
            <a:pPr algn="r"/>
            <a:r>
              <a:rPr lang="ru-RU" b="1" i="1" dirty="0" smtClean="0">
                <a:solidFill>
                  <a:srgbClr val="002060"/>
                </a:solidFill>
              </a:rPr>
              <a:t> Общероссийского Профсоюза образования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4112" y="6186789"/>
            <a:ext cx="2057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июня 2024 года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3187" t="25300" r="32099" b="16556"/>
          <a:stretch/>
        </p:blipFill>
        <p:spPr>
          <a:xfrm>
            <a:off x="4186768" y="2083455"/>
            <a:ext cx="3039538" cy="286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7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2463" y="2462689"/>
            <a:ext cx="3422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работников –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профсоюза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945" y="585057"/>
            <a:ext cx="792460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Первичные профсоюзные организации – 25: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 района -13 ( в них 7 филиалов) + сельские ДОУ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сады (город) – 5, Приволжское ДОУ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 -3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СТОТ-1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  ЦБ -1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РОО-1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5556" r="2272" b="7879"/>
          <a:stretch/>
        </p:blipFill>
        <p:spPr>
          <a:xfrm>
            <a:off x="5739763" y="2164931"/>
            <a:ext cx="5652655" cy="3732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100" y="3933654"/>
            <a:ext cx="413074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Более 10 лет являются председателями </a:t>
            </a:r>
          </a:p>
          <a:p>
            <a:r>
              <a:rPr lang="ru-RU" dirty="0" smtClean="0"/>
              <a:t>первичных профсоюзных организаций:</a:t>
            </a:r>
          </a:p>
          <a:p>
            <a:r>
              <a:rPr lang="ru-RU" dirty="0" smtClean="0"/>
              <a:t>Родионова Н.А.</a:t>
            </a:r>
          </a:p>
          <a:p>
            <a:r>
              <a:rPr lang="ru-RU" dirty="0" err="1" smtClean="0"/>
              <a:t>Симанова</a:t>
            </a:r>
            <a:r>
              <a:rPr lang="ru-RU" dirty="0" smtClean="0"/>
              <a:t> Ю.Н.</a:t>
            </a:r>
          </a:p>
          <a:p>
            <a:r>
              <a:rPr lang="ru-RU" dirty="0" smtClean="0"/>
              <a:t>Большакова Г.С.</a:t>
            </a:r>
          </a:p>
          <a:p>
            <a:r>
              <a:rPr lang="ru-RU" dirty="0" smtClean="0"/>
              <a:t>Михайлова М.</a:t>
            </a:r>
          </a:p>
          <a:p>
            <a:r>
              <a:rPr lang="ru-RU" dirty="0" smtClean="0"/>
              <a:t>Иванов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075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" t="11717" r="1852" b="2627"/>
          <a:stretch/>
        </p:blipFill>
        <p:spPr>
          <a:xfrm>
            <a:off x="1175128" y="936481"/>
            <a:ext cx="2895600" cy="42394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121" t="23391" r="35731" b="15813"/>
          <a:stretch/>
        </p:blipFill>
        <p:spPr>
          <a:xfrm>
            <a:off x="6569084" y="847540"/>
            <a:ext cx="4015790" cy="41816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Выгнутая вниз стрелка 4"/>
          <p:cNvSpPr/>
          <p:nvPr/>
        </p:nvSpPr>
        <p:spPr>
          <a:xfrm>
            <a:off x="3353232" y="5378161"/>
            <a:ext cx="3851564" cy="74814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20186" t="50663" r="36370" b="11648"/>
          <a:stretch/>
        </p:blipFill>
        <p:spPr>
          <a:xfrm>
            <a:off x="1175128" y="847540"/>
            <a:ext cx="9620552" cy="4692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81765" y="88284"/>
            <a:ext cx="2513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7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82" b="12727"/>
          <a:stretch/>
        </p:blipFill>
        <p:spPr>
          <a:xfrm>
            <a:off x="376103" y="1704111"/>
            <a:ext cx="4057355" cy="44611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8268" t="32481" r="17203" b="33593"/>
          <a:stretch/>
        </p:blipFill>
        <p:spPr>
          <a:xfrm>
            <a:off x="4918363" y="145474"/>
            <a:ext cx="6819739" cy="20158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7523" t="31452" r="17629" b="22754"/>
          <a:stretch/>
        </p:blipFill>
        <p:spPr>
          <a:xfrm>
            <a:off x="4594432" y="2431472"/>
            <a:ext cx="7467600" cy="33181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6456" y="457872"/>
            <a:ext cx="4537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 договор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14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36472" y="443346"/>
            <a:ext cx="27031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труда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2025" y="1472421"/>
            <a:ext cx="40316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зарплата учителя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025" y="2617900"/>
            <a:ext cx="448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зарплата педагога дополнительного образования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025" y="3855713"/>
            <a:ext cx="486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зарплата воспитателя ДОУ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5880021" y="1145239"/>
            <a:ext cx="552226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Молодой педагог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18 часов 1 ставка (без категории и стажа)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Оклад: 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18 398 руб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Метод. лит-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100 руб.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Надбавки: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тетрадей – 1000 руб.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Сельские 1388 руб.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( 40 баллов) 2500 руб.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Зав. кабинетом – 444 руб.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Кл. руководство 10 000 руб.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Премия (2%) – 500 руб.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ая круглая скобка 7"/>
          <p:cNvSpPr/>
          <p:nvPr/>
        </p:nvSpPr>
        <p:spPr>
          <a:xfrm>
            <a:off x="9337964" y="2812472"/>
            <a:ext cx="554182" cy="2410691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892146" y="3716707"/>
            <a:ext cx="1641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15 832 руб.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5004970" y="5405576"/>
            <a:ext cx="6757539" cy="1385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84230" y="5514726"/>
            <a:ext cx="5999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Село -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34 230  руб.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32 842 руб.     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294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9890" y="0"/>
            <a:ext cx="469000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работников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3964" y="593062"/>
            <a:ext cx="117763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Незаконное увольнение,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Урегулирование вопросов рабочего времени и отдыха (работы  в праздничные и выходные дни, работа во время каникул, предоставление отгулов),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Неправильное начисление зарплаты  (в том числе стимулирующих  выплат, компенсаций, выплат согласно майским Указам),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Неравномерное распределение нагрузки (необоснованное уменьшение нагрузки, не своевременно уведомлены о сокращении нагрузки),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связанные с межличностными отношениями работодатель – работник, работник-работник.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" t="9899" r="438" b="4849"/>
          <a:stretch/>
        </p:blipFill>
        <p:spPr>
          <a:xfrm>
            <a:off x="8319892" y="3652097"/>
            <a:ext cx="2507673" cy="30673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b="5253"/>
          <a:stretch/>
        </p:blipFill>
        <p:spPr>
          <a:xfrm>
            <a:off x="2121080" y="4023901"/>
            <a:ext cx="4487538" cy="26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48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491" y="207819"/>
            <a:ext cx="6910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 – основа трудовых отношений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4073" y="792654"/>
            <a:ext cx="1022465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всегда оговаривается 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бъём учебной нагрузки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определена работа по совместительству, её содержание через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дополнительное  соглашения,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Имеет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несоблюдение преемственности преподавания предмета  при определении учебной нагрузки учителей на следующий учебный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год,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есмотря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подпись председателя профсоюзной организации в тарификации, на обсуждение предварительной нагрузки профсоюз не приглашается, поэтому учёт мнений в некоторых случаях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формальный,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трудовой договор не своевременно вносятся изменения через доп. соглашение ( нагрузка, условия работы, оплата труда и т.п.)</a:t>
            </a:r>
            <a:endParaRPr lang="ru-RU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639" y="4178196"/>
            <a:ext cx="2695753" cy="25788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98"/>
          <a:stretch/>
        </p:blipFill>
        <p:spPr>
          <a:xfrm>
            <a:off x="6428507" y="3851564"/>
            <a:ext cx="4552171" cy="29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99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782" y="751344"/>
            <a:ext cx="87422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4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от 21.07.2022 № 582 </a:t>
            </a:r>
            <a:endParaRPr lang="ru-RU" sz="2400" b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рабочая программа учебного предмета, учебного курса (в том числе внеурочной деятельности), учебного модуля;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журнал учета успеваемости;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журнал внеурочной деятельности (для педагогических работников, осуществляющих внеурочную деятельность);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план воспитательной работы (для педагогических работников, осуществляющих функции классного руководителя);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характеристика на обучающегося (по запросу).</a:t>
            </a:r>
            <a:endParaRPr lang="ru-RU" b="1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5491" y="207819"/>
            <a:ext cx="7055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документационной нагрузки учителей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8515" t="45488" r="21068" b="7720"/>
          <a:stretch/>
        </p:blipFill>
        <p:spPr bwMode="auto">
          <a:xfrm>
            <a:off x="5846618" y="3089564"/>
            <a:ext cx="6198667" cy="36021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3" r="7955" b="22626"/>
          <a:stretch/>
        </p:blipFill>
        <p:spPr>
          <a:xfrm>
            <a:off x="1870366" y="3628607"/>
            <a:ext cx="2757054" cy="296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01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7"/>
          <a:stretch/>
        </p:blipFill>
        <p:spPr>
          <a:xfrm>
            <a:off x="1649734" y="3671455"/>
            <a:ext cx="8081114" cy="28168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26061" r="2122" b="3233"/>
          <a:stretch/>
        </p:blipFill>
        <p:spPr>
          <a:xfrm>
            <a:off x="166255" y="749215"/>
            <a:ext cx="4976553" cy="2832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5" r="303" b="2020"/>
          <a:stretch/>
        </p:blipFill>
        <p:spPr>
          <a:xfrm>
            <a:off x="5787274" y="676809"/>
            <a:ext cx="5268654" cy="2994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1964" y="150734"/>
            <a:ext cx="4386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лучших педагогов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643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4" t="7196" r="11818"/>
          <a:stretch/>
        </p:blipFill>
        <p:spPr>
          <a:xfrm>
            <a:off x="609601" y="2524218"/>
            <a:ext cx="7259783" cy="38835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1" b="17096"/>
          <a:stretch/>
        </p:blipFill>
        <p:spPr>
          <a:xfrm>
            <a:off x="8451207" y="1447799"/>
            <a:ext cx="3158966" cy="51677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207819"/>
            <a:ext cx="5473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570" y="847634"/>
            <a:ext cx="79235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компенсации педагогическим работникам за работу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подготовке и проведению ГИА»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10.10.2017г. № 785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801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52"/>
          <a:stretch/>
        </p:blipFill>
        <p:spPr>
          <a:xfrm>
            <a:off x="845127" y="3297379"/>
            <a:ext cx="4924708" cy="33636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322" y="3297380"/>
            <a:ext cx="5025114" cy="3363699"/>
          </a:xfrm>
          <a:prstGeom prst="rect">
            <a:avLst/>
          </a:prstGeom>
        </p:spPr>
      </p:pic>
      <p:pic>
        <p:nvPicPr>
          <p:cNvPr id="4" name="Рисунок 3" descr="C:\Users\Юля\Desktop\Новая папка\медосмотр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237816"/>
            <a:ext cx="3637167" cy="2621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Юля\Desktop\Новая папка\IMG-20190226-WA0039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t="5825" r="2418" b="4738"/>
          <a:stretch/>
        </p:blipFill>
        <p:spPr bwMode="auto">
          <a:xfrm>
            <a:off x="7121236" y="374072"/>
            <a:ext cx="3934691" cy="2485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167745" y="566370"/>
            <a:ext cx="1551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8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759" t="22633" r="36584" b="7670"/>
          <a:stretch/>
        </p:blipFill>
        <p:spPr>
          <a:xfrm>
            <a:off x="249381" y="1305604"/>
            <a:ext cx="5305727" cy="532014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1"/>
          <a:stretch/>
        </p:blipFill>
        <p:spPr>
          <a:xfrm>
            <a:off x="5846619" y="471055"/>
            <a:ext cx="5653126" cy="30064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6" b="6061"/>
          <a:stretch/>
        </p:blipFill>
        <p:spPr>
          <a:xfrm>
            <a:off x="5846619" y="3602180"/>
            <a:ext cx="5653126" cy="3023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9007" y="609600"/>
            <a:ext cx="4686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льготы и гарантии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45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1879" t="17329" r="2510" b="16950"/>
          <a:stretch/>
        </p:blipFill>
        <p:spPr>
          <a:xfrm>
            <a:off x="290946" y="3699164"/>
            <a:ext cx="6323903" cy="2729346"/>
          </a:xfrm>
          <a:prstGeom prst="rect">
            <a:avLst/>
          </a:prstGeom>
        </p:spPr>
      </p:pic>
      <p:pic>
        <p:nvPicPr>
          <p:cNvPr id="1026" name="Picture 2" descr="http://www.edunion.ru/uploads/data/feed/2017-08/leto-jeto-malenkaya-zhiz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3" r="1394"/>
          <a:stretch/>
        </p:blipFill>
        <p:spPr bwMode="auto">
          <a:xfrm>
            <a:off x="391102" y="401782"/>
            <a:ext cx="6020758" cy="277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27852" t="39111" r="11560" b="15623"/>
          <a:stretch/>
        </p:blipFill>
        <p:spPr>
          <a:xfrm>
            <a:off x="4849090" y="2247900"/>
            <a:ext cx="6910199" cy="2902527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998169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3323" y="0"/>
            <a:ext cx="5754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работников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081" y="785014"/>
            <a:ext cx="67691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ЛЬГОТЫ</a:t>
            </a:r>
          </a:p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Предоставляемые педагогическим работникам:</a:t>
            </a:r>
          </a:p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аттестуемых работников</a:t>
            </a:r>
          </a:p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по установлению уровня оплаты труда работников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взаимосвязи с имеющейся категорией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9" r="4762" b="51818"/>
          <a:stretch/>
        </p:blipFill>
        <p:spPr>
          <a:xfrm rot="16200000">
            <a:off x="1357605" y="2350021"/>
            <a:ext cx="3690417" cy="423466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" t="2121" r="20289" b="53435"/>
          <a:stretch/>
        </p:blipFill>
        <p:spPr>
          <a:xfrm rot="16200000">
            <a:off x="6293936" y="1349080"/>
            <a:ext cx="5810968" cy="468283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81178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7638" t="15807" r="15833" b="11648"/>
          <a:stretch/>
        </p:blipFill>
        <p:spPr>
          <a:xfrm>
            <a:off x="152401" y="2382982"/>
            <a:ext cx="5943600" cy="428842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7959" t="30776" r="9642" b="47538"/>
          <a:stretch/>
        </p:blipFill>
        <p:spPr>
          <a:xfrm>
            <a:off x="152401" y="484910"/>
            <a:ext cx="8118764" cy="158634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12974" r="53834" b="46117"/>
          <a:stretch/>
        </p:blipFill>
        <p:spPr>
          <a:xfrm>
            <a:off x="5561733" y="3030900"/>
            <a:ext cx="6006811" cy="299258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29718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6" y="3235036"/>
            <a:ext cx="4405745" cy="33043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" t="51111" r="300" b="1616"/>
          <a:stretch/>
        </p:blipFill>
        <p:spPr>
          <a:xfrm>
            <a:off x="4934250" y="3431597"/>
            <a:ext cx="7013327" cy="29111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1" t="30169" r="1511" b="-3218"/>
          <a:stretch/>
        </p:blipFill>
        <p:spPr>
          <a:xfrm>
            <a:off x="350058" y="512618"/>
            <a:ext cx="4584192" cy="2515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9" b="20404"/>
          <a:stretch/>
        </p:blipFill>
        <p:spPr>
          <a:xfrm>
            <a:off x="5151569" y="555566"/>
            <a:ext cx="6796008" cy="243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95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"/>
          <a:stretch/>
        </p:blipFill>
        <p:spPr>
          <a:xfrm>
            <a:off x="754939" y="260588"/>
            <a:ext cx="3923242" cy="28936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29293" r="2425" b="404"/>
          <a:stretch/>
        </p:blipFill>
        <p:spPr>
          <a:xfrm>
            <a:off x="363617" y="3156189"/>
            <a:ext cx="5566128" cy="36273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" t="12316" r="5791" b="10488"/>
          <a:stretch/>
        </p:blipFill>
        <p:spPr>
          <a:xfrm>
            <a:off x="6242361" y="426843"/>
            <a:ext cx="5472760" cy="31509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8513" y="339105"/>
            <a:ext cx="514920" cy="286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34559" y="3577825"/>
            <a:ext cx="3597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/>
          <a:stretch/>
        </p:blipFill>
        <p:spPr>
          <a:xfrm>
            <a:off x="7696805" y="3635677"/>
            <a:ext cx="3415775" cy="312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34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13535" r="19546" b="24848"/>
          <a:stretch/>
        </p:blipFill>
        <p:spPr>
          <a:xfrm>
            <a:off x="1167978" y="156559"/>
            <a:ext cx="3925068" cy="28301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7" b="4751"/>
          <a:stretch/>
        </p:blipFill>
        <p:spPr>
          <a:xfrm>
            <a:off x="7147560" y="3307080"/>
            <a:ext cx="4160520" cy="34854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5" r="772" b="13333"/>
          <a:stretch/>
        </p:blipFill>
        <p:spPr>
          <a:xfrm>
            <a:off x="167371" y="3307080"/>
            <a:ext cx="6218189" cy="33231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560" y="0"/>
            <a:ext cx="41910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63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3108272"/>
            <a:ext cx="3414448" cy="34144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1"/>
          <a:stretch/>
        </p:blipFill>
        <p:spPr>
          <a:xfrm>
            <a:off x="413823" y="167640"/>
            <a:ext cx="2922082" cy="2758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555" y="1600200"/>
            <a:ext cx="7194290" cy="5074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533400"/>
            <a:ext cx="4204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Профсоюзные недели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219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Zam\Desktop\Августовка 2023\фото ДШИ\Одна судьба на двоих\DSC_0921 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326" y="249995"/>
            <a:ext cx="4281170" cy="3032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Zam\Desktop\Августовка 2023\фото ДШИ\Одна судьба на двоих\DSC_095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06" y="3567767"/>
            <a:ext cx="4550554" cy="3157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Zam\Desktop\Августовка 2023\фото ДШИ\Одна судьба на двоих\DSC_0916 (1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30230"/>
            <a:ext cx="4286250" cy="3032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7394" t="28542" r="26691" b="14375"/>
          <a:stretch/>
        </p:blipFill>
        <p:spPr>
          <a:xfrm>
            <a:off x="762000" y="147863"/>
            <a:ext cx="4631070" cy="323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90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662" t="14258" r="26793" b="12500"/>
          <a:stretch/>
        </p:blipFill>
        <p:spPr>
          <a:xfrm>
            <a:off x="300038" y="1089837"/>
            <a:ext cx="7601250" cy="470374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28255" y="0"/>
            <a:ext cx="102523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как эффективная форма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социального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партнёрства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237" y="1089837"/>
            <a:ext cx="3402574" cy="470374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0038" y="5900738"/>
            <a:ext cx="4470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Гранта - 215 883 рублей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97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366" y="678863"/>
            <a:ext cx="100025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Акция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"Мы вместе"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–поздравления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днём рождения участников СВО и членов их семей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255" y="0"/>
            <a:ext cx="10252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«Мы рядом»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3" t="9495" r="10156"/>
          <a:stretch/>
        </p:blipFill>
        <p:spPr>
          <a:xfrm>
            <a:off x="430944" y="1584385"/>
            <a:ext cx="3028239" cy="25076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6" r="3400"/>
          <a:stretch/>
        </p:blipFill>
        <p:spPr>
          <a:xfrm>
            <a:off x="7536041" y="1452623"/>
            <a:ext cx="4169574" cy="4569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53" y="1509860"/>
            <a:ext cx="3398518" cy="4512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58"/>
          <a:stretch/>
        </p:blipFill>
        <p:spPr>
          <a:xfrm>
            <a:off x="861048" y="4166583"/>
            <a:ext cx="2168032" cy="238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4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22493" r="5454"/>
          <a:stretch/>
        </p:blipFill>
        <p:spPr>
          <a:xfrm>
            <a:off x="4932217" y="3646840"/>
            <a:ext cx="6788728" cy="282871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28255" y="0"/>
            <a:ext cx="1025236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«Мы рядом» </a:t>
            </a:r>
          </a:p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Тренинги, индивидуальные консультации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3" r="4319" b="17498"/>
          <a:stretch/>
        </p:blipFill>
        <p:spPr>
          <a:xfrm>
            <a:off x="351992" y="951765"/>
            <a:ext cx="6547572" cy="29690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5328" y="1060944"/>
            <a:ext cx="47659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EWMYV+TimesNewRomanPSMT"/>
              </a:rPr>
              <a:t>Октябрь 2023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EWMYV+TimesNewRomanPSMT"/>
              </a:rPr>
              <a:t>Тема: «Психолого-педагогическое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EWMYV+TimesNewRomanPSMT"/>
              </a:rPr>
              <a:t>сопровождение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EWMYV+TimesNewRomanPSMT"/>
              </a:rPr>
              <a:t>детей участников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EWMYV+TimesNewRomanPSMT"/>
              </a:rPr>
              <a:t>СВО»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ea typeface="EWMYV+TimesNewRomanPSM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Ноябрь 2023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Тема: «Взаимодействие школы и семьи участников СВО»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5" y="4175696"/>
            <a:ext cx="3393229" cy="229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82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5" y="0"/>
            <a:ext cx="1025236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«Мы рядом» </a:t>
            </a:r>
          </a:p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стол. Встреча «От всей души»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6" b="16553"/>
          <a:stretch/>
        </p:blipFill>
        <p:spPr>
          <a:xfrm>
            <a:off x="305896" y="997527"/>
            <a:ext cx="5679267" cy="25603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6" b="27233"/>
          <a:stretch/>
        </p:blipFill>
        <p:spPr>
          <a:xfrm>
            <a:off x="6331527" y="892552"/>
            <a:ext cx="5458692" cy="2653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5" r="13190" b="32631"/>
          <a:stretch/>
        </p:blipFill>
        <p:spPr>
          <a:xfrm>
            <a:off x="757226" y="3741368"/>
            <a:ext cx="4479792" cy="28666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5" t="40000" r="4546" b="15354"/>
          <a:stretch/>
        </p:blipFill>
        <p:spPr>
          <a:xfrm>
            <a:off x="5791200" y="3643745"/>
            <a:ext cx="6303818" cy="306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35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5" y="0"/>
            <a:ext cx="1025236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«Мы рядом» </a:t>
            </a:r>
          </a:p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«Семейный фотоколлаж»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t="17778" r="15152" b="3434"/>
          <a:stretch/>
        </p:blipFill>
        <p:spPr>
          <a:xfrm>
            <a:off x="728568" y="4171067"/>
            <a:ext cx="3186546" cy="2616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t="13736" r="2428" b="6868"/>
          <a:stretch/>
        </p:blipFill>
        <p:spPr>
          <a:xfrm>
            <a:off x="6788727" y="863504"/>
            <a:ext cx="4300752" cy="31651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3" t="9825" r="15164"/>
          <a:stretch/>
        </p:blipFill>
        <p:spPr>
          <a:xfrm>
            <a:off x="1022751" y="999543"/>
            <a:ext cx="4765964" cy="30064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5964" r="12613"/>
          <a:stretch/>
        </p:blipFill>
        <p:spPr>
          <a:xfrm>
            <a:off x="3914706" y="4420885"/>
            <a:ext cx="3748019" cy="21323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" t="7677" r="9113" b="37979"/>
          <a:stretch/>
        </p:blipFill>
        <p:spPr>
          <a:xfrm>
            <a:off x="7634849" y="4240167"/>
            <a:ext cx="3454630" cy="247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7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5" y="0"/>
            <a:ext cx="1025236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«Мы рядом» </a:t>
            </a:r>
          </a:p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«Маршрут: Домой!»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2" t="18788" r="1809" b="10506"/>
          <a:stretch/>
        </p:blipFill>
        <p:spPr>
          <a:xfrm>
            <a:off x="6143581" y="1844094"/>
            <a:ext cx="5907855" cy="38362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" r="1922" b="7758"/>
          <a:stretch/>
        </p:blipFill>
        <p:spPr>
          <a:xfrm>
            <a:off x="386875" y="997527"/>
            <a:ext cx="5667561" cy="30064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0" t="20206" r="31504" b="31620"/>
          <a:stretch/>
        </p:blipFill>
        <p:spPr>
          <a:xfrm>
            <a:off x="386875" y="4197927"/>
            <a:ext cx="5695270" cy="25579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65673" y="4197927"/>
            <a:ext cx="900544" cy="2770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675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2661" y="-96175"/>
            <a:ext cx="1025236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«Мы рядом» </a:t>
            </a:r>
          </a:p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поддержка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59" y="892552"/>
            <a:ext cx="3380003" cy="24799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81"/>
          <a:stretch/>
        </p:blipFill>
        <p:spPr>
          <a:xfrm>
            <a:off x="286459" y="2679788"/>
            <a:ext cx="3380003" cy="36240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8" t="9011" r="16379" b="5292"/>
          <a:stretch/>
        </p:blipFill>
        <p:spPr>
          <a:xfrm>
            <a:off x="3932668" y="757037"/>
            <a:ext cx="3211760" cy="53717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507" y="892552"/>
            <a:ext cx="4890928" cy="36258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7" b="31717"/>
          <a:stretch/>
        </p:blipFill>
        <p:spPr>
          <a:xfrm>
            <a:off x="7744691" y="3218491"/>
            <a:ext cx="3610221" cy="352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32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620</Words>
  <Application>Microsoft Office PowerPoint</Application>
  <PresentationFormat>Широкоэкранный</PresentationFormat>
  <Paragraphs>118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EWMYV+TimesNewRomanPSMT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office 2007 rus ent: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Zam</dc:creator>
  <cp:lastModifiedBy>Zam</cp:lastModifiedBy>
  <cp:revision>32</cp:revision>
  <dcterms:created xsi:type="dcterms:W3CDTF">2024-06-07T10:50:55Z</dcterms:created>
  <dcterms:modified xsi:type="dcterms:W3CDTF">2024-06-10T13:20:50Z</dcterms:modified>
</cp:coreProperties>
</file>